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6" r:id="rId5"/>
    <p:sldId id="257" r:id="rId6"/>
    <p:sldId id="277" r:id="rId7"/>
    <p:sldId id="278" r:id="rId8"/>
    <p:sldId id="266" r:id="rId9"/>
    <p:sldId id="267" r:id="rId10"/>
    <p:sldId id="280" r:id="rId11"/>
    <p:sldId id="279" r:id="rId12"/>
    <p:sldId id="281" r:id="rId13"/>
    <p:sldId id="268" r:id="rId14"/>
    <p:sldId id="272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78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92" autoAdjust="0"/>
  </p:normalViewPr>
  <p:slideViewPr>
    <p:cSldViewPr>
      <p:cViewPr varScale="1">
        <p:scale>
          <a:sx n="104" d="100"/>
          <a:sy n="104" d="100"/>
        </p:scale>
        <p:origin x="18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n van der Velden" userId="e75f452e-4427-4bff-a4ec-63ccb96865b6" providerId="ADAL" clId="{FD9DA936-7E8F-42FF-88A1-87770DFE3BA3}"/>
    <pc:docChg chg="custSel delSld modSld">
      <pc:chgData name="Karin van der Velden" userId="e75f452e-4427-4bff-a4ec-63ccb96865b6" providerId="ADAL" clId="{FD9DA936-7E8F-42FF-88A1-87770DFE3BA3}" dt="2025-01-14T14:03:00.607" v="47" actId="1076"/>
      <pc:docMkLst>
        <pc:docMk/>
      </pc:docMkLst>
      <pc:sldChg chg="addSp delSp modSp mod">
        <pc:chgData name="Karin van der Velden" userId="e75f452e-4427-4bff-a4ec-63ccb96865b6" providerId="ADAL" clId="{FD9DA936-7E8F-42FF-88A1-87770DFE3BA3}" dt="2025-01-14T13:56:44.059" v="3" actId="478"/>
        <pc:sldMkLst>
          <pc:docMk/>
          <pc:sldMk cId="3996066815" sldId="256"/>
        </pc:sldMkLst>
        <pc:spChg chg="del mod">
          <ac:chgData name="Karin van der Velden" userId="e75f452e-4427-4bff-a4ec-63ccb96865b6" providerId="ADAL" clId="{FD9DA936-7E8F-42FF-88A1-87770DFE3BA3}" dt="2025-01-14T13:56:44.059" v="3" actId="478"/>
          <ac:spMkLst>
            <pc:docMk/>
            <pc:sldMk cId="3996066815" sldId="256"/>
            <ac:spMk id="3" creationId="{00000000-0000-0000-0000-000000000000}"/>
          </ac:spMkLst>
        </pc:spChg>
        <pc:spChg chg="add mod">
          <ac:chgData name="Karin van der Velden" userId="e75f452e-4427-4bff-a4ec-63ccb96865b6" providerId="ADAL" clId="{FD9DA936-7E8F-42FF-88A1-87770DFE3BA3}" dt="2025-01-14T13:56:44.059" v="3" actId="478"/>
          <ac:spMkLst>
            <pc:docMk/>
            <pc:sldMk cId="3996066815" sldId="256"/>
            <ac:spMk id="5" creationId="{BA3FE33F-FA36-ABDD-BED7-7BD69CBDFADF}"/>
          </ac:spMkLst>
        </pc:spChg>
        <pc:picChg chg="del">
          <ac:chgData name="Karin van der Velden" userId="e75f452e-4427-4bff-a4ec-63ccb96865b6" providerId="ADAL" clId="{FD9DA936-7E8F-42FF-88A1-87770DFE3BA3}" dt="2025-01-14T13:56:36.003" v="1" actId="478"/>
          <ac:picMkLst>
            <pc:docMk/>
            <pc:sldMk cId="3996066815" sldId="256"/>
            <ac:picMk id="7" creationId="{00000000-0000-0000-0000-000000000000}"/>
          </ac:picMkLst>
        </pc:picChg>
      </pc:sldChg>
      <pc:sldChg chg="delSp modSp mod">
        <pc:chgData name="Karin van der Velden" userId="e75f452e-4427-4bff-a4ec-63ccb96865b6" providerId="ADAL" clId="{FD9DA936-7E8F-42FF-88A1-87770DFE3BA3}" dt="2025-01-14T13:58:05.633" v="8" actId="6549"/>
        <pc:sldMkLst>
          <pc:docMk/>
          <pc:sldMk cId="2631935150" sldId="257"/>
        </pc:sldMkLst>
        <pc:spChg chg="mod">
          <ac:chgData name="Karin van der Velden" userId="e75f452e-4427-4bff-a4ec-63ccb96865b6" providerId="ADAL" clId="{FD9DA936-7E8F-42FF-88A1-87770DFE3BA3}" dt="2025-01-14T13:57:24.908" v="6" actId="6549"/>
          <ac:spMkLst>
            <pc:docMk/>
            <pc:sldMk cId="2631935150" sldId="257"/>
            <ac:spMk id="3" creationId="{00000000-0000-0000-0000-000000000000}"/>
          </ac:spMkLst>
        </pc:spChg>
        <pc:spChg chg="mod">
          <ac:chgData name="Karin van der Velden" userId="e75f452e-4427-4bff-a4ec-63ccb96865b6" providerId="ADAL" clId="{FD9DA936-7E8F-42FF-88A1-87770DFE3BA3}" dt="2025-01-14T13:58:05.633" v="8" actId="6549"/>
          <ac:spMkLst>
            <pc:docMk/>
            <pc:sldMk cId="2631935150" sldId="257"/>
            <ac:spMk id="9" creationId="{00000000-0000-0000-0000-000000000000}"/>
          </ac:spMkLst>
        </pc:spChg>
        <pc:picChg chg="del">
          <ac:chgData name="Karin van der Velden" userId="e75f452e-4427-4bff-a4ec-63ccb96865b6" providerId="ADAL" clId="{FD9DA936-7E8F-42FF-88A1-87770DFE3BA3}" dt="2025-01-14T13:57:06.165" v="4" actId="478"/>
          <ac:picMkLst>
            <pc:docMk/>
            <pc:sldMk cId="2631935150" sldId="257"/>
            <ac:picMk id="7" creationId="{00000000-0000-0000-0000-000000000000}"/>
          </ac:picMkLst>
        </pc:picChg>
      </pc:sldChg>
      <pc:sldChg chg="delSp del mod">
        <pc:chgData name="Karin van der Velden" userId="e75f452e-4427-4bff-a4ec-63ccb96865b6" providerId="ADAL" clId="{FD9DA936-7E8F-42FF-88A1-87770DFE3BA3}" dt="2025-01-14T13:58:40.235" v="9" actId="47"/>
        <pc:sldMkLst>
          <pc:docMk/>
          <pc:sldMk cId="3410925779" sldId="262"/>
        </pc:sldMkLst>
        <pc:picChg chg="del">
          <ac:chgData name="Karin van der Velden" userId="e75f452e-4427-4bff-a4ec-63ccb96865b6" providerId="ADAL" clId="{FD9DA936-7E8F-42FF-88A1-87770DFE3BA3}" dt="2025-01-14T13:57:38.005" v="7" actId="478"/>
          <ac:picMkLst>
            <pc:docMk/>
            <pc:sldMk cId="3410925779" sldId="262"/>
            <ac:picMk id="7" creationId="{00000000-0000-0000-0000-000000000000}"/>
          </ac:picMkLst>
        </pc:picChg>
      </pc:sldChg>
      <pc:sldChg chg="delSp modSp mod">
        <pc:chgData name="Karin van der Velden" userId="e75f452e-4427-4bff-a4ec-63ccb96865b6" providerId="ADAL" clId="{FD9DA936-7E8F-42FF-88A1-87770DFE3BA3}" dt="2025-01-14T13:59:55.433" v="21" actId="6549"/>
        <pc:sldMkLst>
          <pc:docMk/>
          <pc:sldMk cId="99179574" sldId="266"/>
        </pc:sldMkLst>
        <pc:spChg chg="mod">
          <ac:chgData name="Karin van der Velden" userId="e75f452e-4427-4bff-a4ec-63ccb96865b6" providerId="ADAL" clId="{FD9DA936-7E8F-42FF-88A1-87770DFE3BA3}" dt="2025-01-14T13:59:55.433" v="21" actId="6549"/>
          <ac:spMkLst>
            <pc:docMk/>
            <pc:sldMk cId="99179574" sldId="266"/>
            <ac:spMk id="3" creationId="{00000000-0000-0000-0000-000000000000}"/>
          </ac:spMkLst>
        </pc:spChg>
        <pc:spChg chg="mod">
          <ac:chgData name="Karin van der Velden" userId="e75f452e-4427-4bff-a4ec-63ccb96865b6" providerId="ADAL" clId="{FD9DA936-7E8F-42FF-88A1-87770DFE3BA3}" dt="2025-01-14T13:59:50.461" v="19" actId="6549"/>
          <ac:spMkLst>
            <pc:docMk/>
            <pc:sldMk cId="99179574" sldId="266"/>
            <ac:spMk id="9" creationId="{00000000-0000-0000-0000-000000000000}"/>
          </ac:spMkLst>
        </pc:spChg>
        <pc:picChg chg="del">
          <ac:chgData name="Karin van der Velden" userId="e75f452e-4427-4bff-a4ec-63ccb96865b6" providerId="ADAL" clId="{FD9DA936-7E8F-42FF-88A1-87770DFE3BA3}" dt="2025-01-14T13:59:25.861" v="16" actId="478"/>
          <ac:picMkLst>
            <pc:docMk/>
            <pc:sldMk cId="99179574" sldId="266"/>
            <ac:picMk id="7" creationId="{00000000-0000-0000-0000-000000000000}"/>
          </ac:picMkLst>
        </pc:picChg>
      </pc:sldChg>
      <pc:sldChg chg="delSp modSp mod">
        <pc:chgData name="Karin van der Velden" userId="e75f452e-4427-4bff-a4ec-63ccb96865b6" providerId="ADAL" clId="{FD9DA936-7E8F-42FF-88A1-87770DFE3BA3}" dt="2025-01-14T14:00:07.038" v="23" actId="6549"/>
        <pc:sldMkLst>
          <pc:docMk/>
          <pc:sldMk cId="122742987" sldId="267"/>
        </pc:sldMkLst>
        <pc:spChg chg="mod">
          <ac:chgData name="Karin van der Velden" userId="e75f452e-4427-4bff-a4ec-63ccb96865b6" providerId="ADAL" clId="{FD9DA936-7E8F-42FF-88A1-87770DFE3BA3}" dt="2025-01-14T14:00:07.038" v="23" actId="6549"/>
          <ac:spMkLst>
            <pc:docMk/>
            <pc:sldMk cId="122742987" sldId="267"/>
            <ac:spMk id="3" creationId="{00000000-0000-0000-0000-000000000000}"/>
          </ac:spMkLst>
        </pc:spChg>
        <pc:picChg chg="del">
          <ac:chgData name="Karin van der Velden" userId="e75f452e-4427-4bff-a4ec-63ccb96865b6" providerId="ADAL" clId="{FD9DA936-7E8F-42FF-88A1-87770DFE3BA3}" dt="2025-01-14T14:00:00.629" v="22" actId="478"/>
          <ac:picMkLst>
            <pc:docMk/>
            <pc:sldMk cId="122742987" sldId="267"/>
            <ac:picMk id="7" creationId="{00000000-0000-0000-0000-000000000000}"/>
          </ac:picMkLst>
        </pc:picChg>
      </pc:sldChg>
      <pc:sldChg chg="delSp modSp mod">
        <pc:chgData name="Karin van der Velden" userId="e75f452e-4427-4bff-a4ec-63ccb96865b6" providerId="ADAL" clId="{FD9DA936-7E8F-42FF-88A1-87770DFE3BA3}" dt="2025-01-14T14:03:00.607" v="47" actId="1076"/>
        <pc:sldMkLst>
          <pc:docMk/>
          <pc:sldMk cId="1660929991" sldId="268"/>
        </pc:sldMkLst>
        <pc:spChg chg="mod">
          <ac:chgData name="Karin van der Velden" userId="e75f452e-4427-4bff-a4ec-63ccb96865b6" providerId="ADAL" clId="{FD9DA936-7E8F-42FF-88A1-87770DFE3BA3}" dt="2025-01-14T14:02:49.230" v="46" actId="6549"/>
          <ac:spMkLst>
            <pc:docMk/>
            <pc:sldMk cId="1660929991" sldId="268"/>
            <ac:spMk id="3" creationId="{00000000-0000-0000-0000-000000000000}"/>
          </ac:spMkLst>
        </pc:spChg>
        <pc:spChg chg="mod">
          <ac:chgData name="Karin van der Velden" userId="e75f452e-4427-4bff-a4ec-63ccb96865b6" providerId="ADAL" clId="{FD9DA936-7E8F-42FF-88A1-87770DFE3BA3}" dt="2025-01-14T14:03:00.607" v="47" actId="1076"/>
          <ac:spMkLst>
            <pc:docMk/>
            <pc:sldMk cId="1660929991" sldId="268"/>
            <ac:spMk id="9" creationId="{00000000-0000-0000-0000-000000000000}"/>
          </ac:spMkLst>
        </pc:spChg>
        <pc:picChg chg="del">
          <ac:chgData name="Karin van der Velden" userId="e75f452e-4427-4bff-a4ec-63ccb96865b6" providerId="ADAL" clId="{FD9DA936-7E8F-42FF-88A1-87770DFE3BA3}" dt="2025-01-14T14:01:34.663" v="32" actId="478"/>
          <ac:picMkLst>
            <pc:docMk/>
            <pc:sldMk cId="1660929991" sldId="268"/>
            <ac:picMk id="7" creationId="{00000000-0000-0000-0000-000000000000}"/>
          </ac:picMkLst>
        </pc:picChg>
      </pc:sldChg>
      <pc:sldChg chg="delSp modSp mod">
        <pc:chgData name="Karin van der Velden" userId="e75f452e-4427-4bff-a4ec-63ccb96865b6" providerId="ADAL" clId="{FD9DA936-7E8F-42FF-88A1-87770DFE3BA3}" dt="2025-01-14T14:02:32.883" v="43" actId="478"/>
        <pc:sldMkLst>
          <pc:docMk/>
          <pc:sldMk cId="1617862839" sldId="272"/>
        </pc:sldMkLst>
        <pc:spChg chg="mod">
          <ac:chgData name="Karin van der Velden" userId="e75f452e-4427-4bff-a4ec-63ccb96865b6" providerId="ADAL" clId="{FD9DA936-7E8F-42FF-88A1-87770DFE3BA3}" dt="2025-01-14T14:02:31.437" v="41" actId="6549"/>
          <ac:spMkLst>
            <pc:docMk/>
            <pc:sldMk cId="1617862839" sldId="272"/>
            <ac:spMk id="3" creationId="{00000000-0000-0000-0000-000000000000}"/>
          </ac:spMkLst>
        </pc:spChg>
        <pc:picChg chg="del mod">
          <ac:chgData name="Karin van der Velden" userId="e75f452e-4427-4bff-a4ec-63ccb96865b6" providerId="ADAL" clId="{FD9DA936-7E8F-42FF-88A1-87770DFE3BA3}" dt="2025-01-14T14:02:32.883" v="43" actId="478"/>
          <ac:picMkLst>
            <pc:docMk/>
            <pc:sldMk cId="1617862839" sldId="272"/>
            <ac:picMk id="7" creationId="{00000000-0000-0000-0000-000000000000}"/>
          </ac:picMkLst>
        </pc:picChg>
      </pc:sldChg>
      <pc:sldChg chg="delSp del mod">
        <pc:chgData name="Karin van der Velden" userId="e75f452e-4427-4bff-a4ec-63ccb96865b6" providerId="ADAL" clId="{FD9DA936-7E8F-42FF-88A1-87770DFE3BA3}" dt="2025-01-14T14:01:01.715" v="31" actId="47"/>
        <pc:sldMkLst>
          <pc:docMk/>
          <pc:sldMk cId="911200871" sldId="275"/>
        </pc:sldMkLst>
        <pc:picChg chg="del">
          <ac:chgData name="Karin van der Velden" userId="e75f452e-4427-4bff-a4ec-63ccb96865b6" providerId="ADAL" clId="{FD9DA936-7E8F-42FF-88A1-87770DFE3BA3}" dt="2025-01-14T14:00:55.334" v="30" actId="478"/>
          <ac:picMkLst>
            <pc:docMk/>
            <pc:sldMk cId="911200871" sldId="275"/>
            <ac:picMk id="7" creationId="{00000000-0000-0000-0000-000000000000}"/>
          </ac:picMkLst>
        </pc:picChg>
      </pc:sldChg>
      <pc:sldChg chg="delSp modSp mod">
        <pc:chgData name="Karin van der Velden" userId="e75f452e-4427-4bff-a4ec-63ccb96865b6" providerId="ADAL" clId="{FD9DA936-7E8F-42FF-88A1-87770DFE3BA3}" dt="2025-01-14T13:58:55.679" v="12" actId="6549"/>
        <pc:sldMkLst>
          <pc:docMk/>
          <pc:sldMk cId="2713068497" sldId="277"/>
        </pc:sldMkLst>
        <pc:spChg chg="mod">
          <ac:chgData name="Karin van der Velden" userId="e75f452e-4427-4bff-a4ec-63ccb96865b6" providerId="ADAL" clId="{FD9DA936-7E8F-42FF-88A1-87770DFE3BA3}" dt="2025-01-14T13:58:55.679" v="12" actId="6549"/>
          <ac:spMkLst>
            <pc:docMk/>
            <pc:sldMk cId="2713068497" sldId="277"/>
            <ac:spMk id="3" creationId="{00000000-0000-0000-0000-000000000000}"/>
          </ac:spMkLst>
        </pc:spChg>
        <pc:picChg chg="del">
          <ac:chgData name="Karin van der Velden" userId="e75f452e-4427-4bff-a4ec-63ccb96865b6" providerId="ADAL" clId="{FD9DA936-7E8F-42FF-88A1-87770DFE3BA3}" dt="2025-01-14T13:58:44.785" v="10" actId="478"/>
          <ac:picMkLst>
            <pc:docMk/>
            <pc:sldMk cId="2713068497" sldId="277"/>
            <ac:picMk id="7" creationId="{00000000-0000-0000-0000-000000000000}"/>
          </ac:picMkLst>
        </pc:picChg>
      </pc:sldChg>
      <pc:sldChg chg="delSp modSp mod">
        <pc:chgData name="Karin van der Velden" userId="e75f452e-4427-4bff-a4ec-63ccb96865b6" providerId="ADAL" clId="{FD9DA936-7E8F-42FF-88A1-87770DFE3BA3}" dt="2025-01-14T13:59:07.785" v="15" actId="6549"/>
        <pc:sldMkLst>
          <pc:docMk/>
          <pc:sldMk cId="2009405399" sldId="278"/>
        </pc:sldMkLst>
        <pc:spChg chg="mod">
          <ac:chgData name="Karin van der Velden" userId="e75f452e-4427-4bff-a4ec-63ccb96865b6" providerId="ADAL" clId="{FD9DA936-7E8F-42FF-88A1-87770DFE3BA3}" dt="2025-01-14T13:59:07.785" v="15" actId="6549"/>
          <ac:spMkLst>
            <pc:docMk/>
            <pc:sldMk cId="2009405399" sldId="278"/>
            <ac:spMk id="3" creationId="{00000000-0000-0000-0000-000000000000}"/>
          </ac:spMkLst>
        </pc:spChg>
        <pc:picChg chg="del">
          <ac:chgData name="Karin van der Velden" userId="e75f452e-4427-4bff-a4ec-63ccb96865b6" providerId="ADAL" clId="{FD9DA936-7E8F-42FF-88A1-87770DFE3BA3}" dt="2025-01-14T13:59:04.482" v="13" actId="478"/>
          <ac:picMkLst>
            <pc:docMk/>
            <pc:sldMk cId="2009405399" sldId="278"/>
            <ac:picMk id="7" creationId="{00000000-0000-0000-0000-000000000000}"/>
          </ac:picMkLst>
        </pc:picChg>
      </pc:sldChg>
      <pc:sldChg chg="delSp modSp mod">
        <pc:chgData name="Karin van der Velden" userId="e75f452e-4427-4bff-a4ec-63ccb96865b6" providerId="ADAL" clId="{FD9DA936-7E8F-42FF-88A1-87770DFE3BA3}" dt="2025-01-14T14:00:38.195" v="27" actId="6549"/>
        <pc:sldMkLst>
          <pc:docMk/>
          <pc:sldMk cId="4227229329" sldId="279"/>
        </pc:sldMkLst>
        <pc:spChg chg="mod">
          <ac:chgData name="Karin van der Velden" userId="e75f452e-4427-4bff-a4ec-63ccb96865b6" providerId="ADAL" clId="{FD9DA936-7E8F-42FF-88A1-87770DFE3BA3}" dt="2025-01-14T14:00:38.195" v="27" actId="6549"/>
          <ac:spMkLst>
            <pc:docMk/>
            <pc:sldMk cId="4227229329" sldId="279"/>
            <ac:spMk id="3" creationId="{00000000-0000-0000-0000-000000000000}"/>
          </ac:spMkLst>
        </pc:spChg>
        <pc:picChg chg="del">
          <ac:chgData name="Karin van der Velden" userId="e75f452e-4427-4bff-a4ec-63ccb96865b6" providerId="ADAL" clId="{FD9DA936-7E8F-42FF-88A1-87770DFE3BA3}" dt="2025-01-14T14:00:25.386" v="26" actId="478"/>
          <ac:picMkLst>
            <pc:docMk/>
            <pc:sldMk cId="4227229329" sldId="279"/>
            <ac:picMk id="7" creationId="{00000000-0000-0000-0000-000000000000}"/>
          </ac:picMkLst>
        </pc:picChg>
      </pc:sldChg>
      <pc:sldChg chg="delSp modSp mod">
        <pc:chgData name="Karin van der Velden" userId="e75f452e-4427-4bff-a4ec-63ccb96865b6" providerId="ADAL" clId="{FD9DA936-7E8F-42FF-88A1-87770DFE3BA3}" dt="2025-01-14T14:00:22.201" v="25" actId="6549"/>
        <pc:sldMkLst>
          <pc:docMk/>
          <pc:sldMk cId="2647157316" sldId="280"/>
        </pc:sldMkLst>
        <pc:spChg chg="mod">
          <ac:chgData name="Karin van der Velden" userId="e75f452e-4427-4bff-a4ec-63ccb96865b6" providerId="ADAL" clId="{FD9DA936-7E8F-42FF-88A1-87770DFE3BA3}" dt="2025-01-14T14:00:22.201" v="25" actId="6549"/>
          <ac:spMkLst>
            <pc:docMk/>
            <pc:sldMk cId="2647157316" sldId="280"/>
            <ac:spMk id="3" creationId="{00000000-0000-0000-0000-000000000000}"/>
          </ac:spMkLst>
        </pc:spChg>
        <pc:picChg chg="del">
          <ac:chgData name="Karin van der Velden" userId="e75f452e-4427-4bff-a4ec-63ccb96865b6" providerId="ADAL" clId="{FD9DA936-7E8F-42FF-88A1-87770DFE3BA3}" dt="2025-01-14T14:00:15.344" v="24" actId="478"/>
          <ac:picMkLst>
            <pc:docMk/>
            <pc:sldMk cId="2647157316" sldId="280"/>
            <ac:picMk id="7" creationId="{00000000-0000-0000-0000-000000000000}"/>
          </ac:picMkLst>
        </pc:picChg>
      </pc:sldChg>
      <pc:sldChg chg="delSp modSp mod">
        <pc:chgData name="Karin van der Velden" userId="e75f452e-4427-4bff-a4ec-63ccb96865b6" providerId="ADAL" clId="{FD9DA936-7E8F-42FF-88A1-87770DFE3BA3}" dt="2025-01-14T14:00:52.462" v="29" actId="6549"/>
        <pc:sldMkLst>
          <pc:docMk/>
          <pc:sldMk cId="341504847" sldId="281"/>
        </pc:sldMkLst>
        <pc:spChg chg="mod">
          <ac:chgData name="Karin van der Velden" userId="e75f452e-4427-4bff-a4ec-63ccb96865b6" providerId="ADAL" clId="{FD9DA936-7E8F-42FF-88A1-87770DFE3BA3}" dt="2025-01-14T14:00:52.462" v="29" actId="6549"/>
          <ac:spMkLst>
            <pc:docMk/>
            <pc:sldMk cId="341504847" sldId="281"/>
            <ac:spMk id="3" creationId="{00000000-0000-0000-0000-000000000000}"/>
          </ac:spMkLst>
        </pc:spChg>
        <pc:picChg chg="del">
          <ac:chgData name="Karin van der Velden" userId="e75f452e-4427-4bff-a4ec-63ccb96865b6" providerId="ADAL" clId="{FD9DA936-7E8F-42FF-88A1-87770DFE3BA3}" dt="2025-01-14T14:00:42.405" v="28" actId="478"/>
          <ac:picMkLst>
            <pc:docMk/>
            <pc:sldMk cId="341504847" sldId="281"/>
            <ac:picMk id="7" creationId="{00000000-0000-0000-0000-000000000000}"/>
          </ac:picMkLst>
        </pc:picChg>
      </pc:sldChg>
      <pc:sldChg chg="del">
        <pc:chgData name="Karin van der Velden" userId="e75f452e-4427-4bff-a4ec-63ccb96865b6" providerId="ADAL" clId="{FD9DA936-7E8F-42FF-88A1-87770DFE3BA3}" dt="2025-01-14T13:56:31.771" v="0" actId="47"/>
        <pc:sldMkLst>
          <pc:docMk/>
          <pc:sldMk cId="1726430639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996E0-9C78-444E-8A09-2D04FB52816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C33E3-7A72-42BD-BE73-CD29C74ACC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8165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rct=j&amp;q=&amp;esrc=s&amp;source=web&amp;cd=&amp;ved=2ahUKEwjdy62h3J2JAxVKxAIHHXC3D-EQFnoECAoQAQ&amp;url=https%3A%2F%2Fecio.nl%2F&amp;usg=AOvVaw3LmWGBVnhesW0fpJBizvZK&amp;opi=89978449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rct=j&amp;q=&amp;esrc=s&amp;source=web&amp;cd=&amp;ved=2ahUKEwjdy62h3J2JAxVKxAIHHXC3D-EQFnoECAoQAQ&amp;url=https%3A%2F%2Fecio.nl%2F&amp;usg=AOvVaw3LmWGBVnhesW0fpJBizvZK&amp;opi=89978449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benchemark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EC33E3-7A72-42BD-BE73-CD29C74ACCE3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4861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Ca 600 jongeren tussen 18-23 zonder </a:t>
            </a:r>
            <a:r>
              <a:rPr lang="nl-NL" dirty="0" err="1"/>
              <a:t>sk</a:t>
            </a:r>
            <a:r>
              <a:rPr lang="nl-NL" dirty="0"/>
              <a:t> en inkomen. Deze blijven we benaderen.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EC33E3-7A72-42BD-BE73-CD29C74ACCE3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864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dirty="0">
                <a:effectLst/>
                <a:latin typeface="Ubuntu" panose="020B0504030602030204" pitchFamily="34" charset="0"/>
              </a:rPr>
              <a:t>Met het wetsvoorstel 'Van school naar duurzaam werk' krijgen scholen, Doorstroompunten en gemeenten (verantwoordelijk voor de uitvoering van de </a:t>
            </a:r>
            <a:r>
              <a:rPr lang="nl-NL" sz="1200" i="1" dirty="0">
                <a:solidFill>
                  <a:srgbClr val="5D5D5D"/>
                </a:solidFill>
                <a:effectLst/>
                <a:latin typeface="Ubuntu" panose="020B0504030602030204" pitchFamily="34" charset="0"/>
              </a:rPr>
              <a:t>Participatiewet</a:t>
            </a:r>
            <a:r>
              <a:rPr lang="nl-NL" sz="1200" dirty="0">
                <a:effectLst/>
                <a:latin typeface="Ubuntu" panose="020B0504030602030204" pitchFamily="34" charset="0"/>
              </a:rPr>
              <a:t>) meer mogelijkheden om jongeren tot 27 jaar te ondersteunen bij de overgang van school naar werk en het behoud van werk.</a:t>
            </a:r>
          </a:p>
          <a:p>
            <a:endParaRPr lang="nl-NL" dirty="0"/>
          </a:p>
          <a:p>
            <a:pPr algn="l"/>
            <a:r>
              <a:rPr lang="nl-NL" sz="1200" b="0" i="0" dirty="0">
                <a:effectLst/>
                <a:latin typeface="Ubuntu" panose="020B0504030602030204" pitchFamily="34" charset="0"/>
              </a:rPr>
              <a:t>Eerder was dit 1 augustus 2025. </a:t>
            </a:r>
          </a:p>
          <a:p>
            <a:pPr algn="l"/>
            <a:endParaRPr lang="nl-NL" sz="1200" b="0" i="0" dirty="0">
              <a:effectLst/>
              <a:latin typeface="Ubuntu" panose="020B0504030602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nl-NL" sz="1200" b="0" i="0" dirty="0">
                <a:effectLst/>
                <a:latin typeface="Ubuntu" panose="020B0504030602030204" pitchFamily="34" charset="0"/>
              </a:rPr>
              <a:t>In het Hoofdlijnenakkoord staat dat </a:t>
            </a:r>
            <a:r>
              <a:rPr lang="nl-NL" sz="1200" b="0" i="0" dirty="0" err="1">
                <a:effectLst/>
                <a:latin typeface="Ubuntu" panose="020B0504030602030204" pitchFamily="34" charset="0"/>
              </a:rPr>
              <a:t>SPUK’s</a:t>
            </a:r>
            <a:r>
              <a:rPr lang="nl-NL" sz="1200" b="0" i="0" dirty="0">
                <a:effectLst/>
                <a:latin typeface="Ubuntu" panose="020B0504030602030204" pitchFamily="34" charset="0"/>
              </a:rPr>
              <a:t> omgezet worden naar het Gemeentefonds.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l-NL" sz="1200" b="0" i="0" dirty="0">
                <a:effectLst/>
                <a:latin typeface="Ubuntu" panose="020B0504030602030204" pitchFamily="34" charset="0"/>
              </a:rPr>
              <a:t>De </a:t>
            </a:r>
            <a:r>
              <a:rPr lang="nl-NL" sz="1200" b="0" i="0" dirty="0" err="1">
                <a:effectLst/>
                <a:latin typeface="Ubuntu" panose="020B0504030602030204" pitchFamily="34" charset="0"/>
              </a:rPr>
              <a:t>SPUK’s</a:t>
            </a:r>
            <a:r>
              <a:rPr lang="nl-NL" sz="1200" b="0" i="0" dirty="0">
                <a:effectLst/>
                <a:latin typeface="Ubuntu" panose="020B0504030602030204" pitchFamily="34" charset="0"/>
              </a:rPr>
              <a:t> in het wetsvoorstel worden daarom niet geaccordeerd.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nl-NL" sz="1200" b="0" i="0" dirty="0">
                <a:effectLst/>
                <a:latin typeface="Ubuntu" panose="020B0504030602030204" pitchFamily="34" charset="0"/>
              </a:rPr>
              <a:t>Besluitvorming hierover vertraagt het wetsvoorstel.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EC33E3-7A72-42BD-BE73-CD29C74ACCE3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7659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2. Wijziging participatiewet: </a:t>
            </a:r>
          </a:p>
          <a:p>
            <a:pPr marL="0" indent="0">
              <a:buNone/>
            </a:pPr>
            <a:r>
              <a:rPr lang="nl-NL" dirty="0"/>
              <a:t>De gemeente moet het beleid voor het ondersteunen van jongeren vastleggen in een verordening.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scholen moeten beleid opstellen met betrekking tot het aanbod van aanvullende loopbaanbegeleiding - het Doorstroompunt moet beleid opstellen met betrekking tot de begeleiding van jongeren zonder startkwalificatie - gemeenten moeten het beleid voor het ondersteunen van jongeren vastleggen in een verordening.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EC33E3-7A72-42BD-BE73-CD29C74ACCE3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845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2. Wijziging participatiewet: </a:t>
            </a:r>
          </a:p>
          <a:p>
            <a:pPr marL="0" indent="0">
              <a:buNone/>
            </a:pPr>
            <a:r>
              <a:rPr lang="nl-NL" dirty="0"/>
              <a:t>De gemeente moet het beleid voor het ondersteunen van jongeren vastleggen in een verordening.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scholen moeten beleid opstellen met betrekking tot het aanbod van aanvullende loopbaanbegeleiding - het Doorstroompunt moet beleid opstellen met betrekking tot de begeleiding van jongeren zonder startkwalificatie - gemeenten moeten het beleid voor het ondersteunen van jongeren vastleggen in een verordening.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EC33E3-7A72-42BD-BE73-CD29C74ACCE3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4245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2. Wijziging participatiewet: </a:t>
            </a:r>
          </a:p>
          <a:p>
            <a:pPr marL="0" indent="0">
              <a:buNone/>
            </a:pPr>
            <a:r>
              <a:rPr lang="nl-NL" dirty="0"/>
              <a:t>De gemeente moet het beleid voor het ondersteunen van jongeren vastleggen in een verordening.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scholen moeten beleid opstellen met betrekking tot het aanbod van aanvullende loopbaanbegeleiding - het Doorstroompunt moet beleid opstellen met betrekking tot de begeleiding van jongeren zonder startkwalificatie - gemeenten moeten het beleid voor het ondersteunen van jongeren vastleggen in een verordening.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EC33E3-7A72-42BD-BE73-CD29C74ACCE3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50467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2. Wijziging participatiewet: </a:t>
            </a:r>
          </a:p>
          <a:p>
            <a:pPr marL="0" indent="0">
              <a:buNone/>
            </a:pPr>
            <a:r>
              <a:rPr lang="nl-NL" dirty="0"/>
              <a:t>De gemeente moet het beleid voor het ondersteunen van jongeren vastleggen in een verordening.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scholen moeten beleid opstellen met betrekking tot het aanbod van aanvullende loopbaanbegeleiding - het Doorstroompunt moet beleid opstellen met betrekking tot de begeleiding van jongeren zonder startkwalificatie - gemeenten moeten het beleid voor het ondersteunen van jongeren vastleggen in een verordening.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EC33E3-7A72-42BD-BE73-CD29C74ACCE3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48036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Verdeling middelen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Ecorys kijkt hierbij naar de verdeelsystematiek in het huidige VSV-programma, de uitkomst uit het CBS-onderzoek </a:t>
            </a:r>
            <a:r>
              <a:rPr lang="nl-NL" sz="1200" b="0" i="0" u="none" strike="noStrike" baseline="0" dirty="0" err="1">
                <a:solidFill>
                  <a:srgbClr val="000000"/>
                </a:solidFill>
                <a:latin typeface="Ubuntu" panose="020B0504030602030204" pitchFamily="34" charset="0"/>
              </a:rPr>
              <a:t>mbt</a:t>
            </a:r>
            <a:r>
              <a:rPr lang="nl-NL" sz="12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 herijking van de VSV-middelen en de verdeelsystematiek in de arbeidsmarktregio op basis van de participatiewet.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b="0" i="0" u="sng" dirty="0">
              <a:effectLst/>
              <a:latin typeface="Arial" panose="020B0604020202020204" pitchFamily="34" charset="0"/>
              <a:hlinkClick r:id="rId3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="0" i="0" u="sng" dirty="0">
                <a:effectLst/>
                <a:latin typeface="Arial" panose="020B0604020202020204" pitchFamily="34" charset="0"/>
                <a:hlinkClick r:id="rId3"/>
              </a:rPr>
              <a:t>Expertisecentrum inclusief onderwijs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b="0" i="0" u="sng" dirty="0">
              <a:effectLst/>
              <a:latin typeface="Arial" panose="020B0604020202020204" pitchFamily="34" charset="0"/>
              <a:hlinkClick r:id="rId3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Samenwerkingsafspraken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Een voorbeeld van deze uit te werken processen is: de samenwerking tussen het MBO en de gemeentelijke W&amp;I-zijde om afspraken te maken over de aanvullende loopbaanbegeleiding en de rol van de gemeente van de preventieve begeleiding. </a:t>
            </a:r>
            <a:endParaRPr lang="nl-NL" b="0" i="0" u="sng" dirty="0">
              <a:effectLst/>
              <a:latin typeface="Arial" panose="020B0604020202020204" pitchFamily="34" charset="0"/>
              <a:hlinkClick r:id="rId3"/>
            </a:endParaRP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EC33E3-7A72-42BD-BE73-CD29C74ACCE3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8758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="0" i="0" u="sng" dirty="0">
                <a:effectLst/>
                <a:latin typeface="Arial" panose="020B0604020202020204" pitchFamily="34" charset="0"/>
                <a:hlinkClick r:id="rId3"/>
              </a:rPr>
              <a:t>Expertisecentrum inclusief onderwijs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EC33E3-7A72-42BD-BE73-CD29C74ACCE3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0531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A800-8EE3-433E-86CA-E26D4DA0FE7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4987D2B-93AC-4E80-9D83-741281A0F45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A800-8EE3-433E-86CA-E26D4DA0FE7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7D2B-93AC-4E80-9D83-741281A0F45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A800-8EE3-433E-86CA-E26D4DA0FE7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7D2B-93AC-4E80-9D83-741281A0F45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A800-8EE3-433E-86CA-E26D4DA0FE7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7D2B-93AC-4E80-9D83-741281A0F45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A800-8EE3-433E-86CA-E26D4DA0FE7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987D2B-93AC-4E80-9D83-741281A0F459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A800-8EE3-433E-86CA-E26D4DA0FE7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7D2B-93AC-4E80-9D83-741281A0F45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A800-8EE3-433E-86CA-E26D4DA0FE7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7D2B-93AC-4E80-9D83-741281A0F45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A800-8EE3-433E-86CA-E26D4DA0FE7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7D2B-93AC-4E80-9D83-741281A0F45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A800-8EE3-433E-86CA-E26D4DA0FE7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7D2B-93AC-4E80-9D83-741281A0F45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A800-8EE3-433E-86CA-E26D4DA0FE7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87D2B-93AC-4E80-9D83-741281A0F459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A800-8EE3-433E-86CA-E26D4DA0FE7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4987D2B-93AC-4E80-9D83-741281A0F459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734A800-8EE3-433E-86CA-E26D4DA0FE74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C4987D2B-93AC-4E80-9D83-741281A0F459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menvoordeklant.nl/nieuws/wetsvoorstel-van-school-naar-duurzaam-werk-uitgestel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9" name="Titel 1" title="klik hier om een titel"/>
          <p:cNvSpPr txBox="1">
            <a:spLocks/>
          </p:cNvSpPr>
          <p:nvPr/>
        </p:nvSpPr>
        <p:spPr>
          <a:xfrm>
            <a:off x="914400" y="1520189"/>
            <a:ext cx="6969968" cy="24482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6000" dirty="0">
                <a:solidFill>
                  <a:schemeClr val="tx2">
                    <a:lumMod val="75000"/>
                  </a:schemeClr>
                </a:solidFill>
                <a:latin typeface="Ubuntu" panose="020B0504030602030204" pitchFamily="34" charset="0"/>
              </a:rPr>
              <a:t>Wetswijziging </a:t>
            </a:r>
          </a:p>
          <a:p>
            <a:r>
              <a:rPr lang="nl-NL" sz="6000" dirty="0">
                <a:solidFill>
                  <a:schemeClr val="tx2">
                    <a:lumMod val="75000"/>
                  </a:schemeClr>
                </a:solidFill>
                <a:latin typeface="Ubuntu" panose="020B0504030602030204" pitchFamily="34" charset="0"/>
              </a:rPr>
              <a:t>‘Van school naar duurzaam werk’</a:t>
            </a:r>
            <a:br>
              <a:rPr lang="nl-NL" sz="7200" dirty="0">
                <a:solidFill>
                  <a:schemeClr val="tx2">
                    <a:lumMod val="75000"/>
                  </a:schemeClr>
                </a:solidFill>
                <a:latin typeface="Ubuntu" panose="020B0504030602030204" pitchFamily="34" charset="0"/>
              </a:rPr>
            </a:br>
            <a:endParaRPr lang="nl-NL" sz="1600" dirty="0">
              <a:solidFill>
                <a:schemeClr val="tx2">
                  <a:lumMod val="75000"/>
                </a:schemeClr>
              </a:solidFill>
              <a:latin typeface="Ubuntu" panose="020B0504030602030204" pitchFamily="34" charset="0"/>
            </a:endParaRPr>
          </a:p>
          <a:p>
            <a:endParaRPr lang="nl-NL" sz="1600" dirty="0">
              <a:solidFill>
                <a:schemeClr val="tx2">
                  <a:lumMod val="75000"/>
                </a:schemeClr>
              </a:solidFill>
              <a:latin typeface="Ubuntu" panose="020B0504030602030204" pitchFamily="34" charset="0"/>
            </a:endParaRPr>
          </a:p>
          <a:p>
            <a:br>
              <a:rPr lang="nl-NL" sz="7200" dirty="0">
                <a:latin typeface="Ubuntu" panose="020B0504030602030204" pitchFamily="34" charset="0"/>
              </a:rPr>
            </a:br>
            <a:endParaRPr lang="nl-NL" sz="7200" dirty="0">
              <a:latin typeface="Ubuntu" panose="020B0504030602030204" pitchFamily="34" charset="0"/>
            </a:endParaRPr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1115616" y="4365104"/>
            <a:ext cx="6840760" cy="0"/>
          </a:xfrm>
          <a:prstGeom prst="line">
            <a:avLst/>
          </a:prstGeom>
          <a:ln>
            <a:solidFill>
              <a:srgbClr val="0E78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ndertitel 4">
            <a:extLst>
              <a:ext uri="{FF2B5EF4-FFF2-40B4-BE49-F238E27FC236}">
                <a16:creationId xmlns:a16="http://schemas.microsoft.com/office/drawing/2014/main" id="{BA3FE33F-FA36-ABDD-BED7-7BD69CBDFA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96066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418636"/>
            <a:ext cx="7772400" cy="794519"/>
          </a:xfrm>
        </p:spPr>
        <p:txBody>
          <a:bodyPr anchor="t">
            <a:noAutofit/>
          </a:bodyPr>
          <a:lstStyle/>
          <a:p>
            <a:r>
              <a:rPr lang="nl-NL" sz="2800" cap="none" dirty="0">
                <a:solidFill>
                  <a:schemeClr val="tx2">
                    <a:lumMod val="75000"/>
                  </a:schemeClr>
                </a:solidFill>
                <a:latin typeface="Ubuntu" panose="020B0504030602030204" pitchFamily="34" charset="0"/>
              </a:rPr>
              <a:t>Voortgang totstandkoming nieuwe programma</a:t>
            </a:r>
            <a:endParaRPr lang="nl-NL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79104" y="6021288"/>
            <a:ext cx="7776864" cy="648072"/>
          </a:xfrm>
        </p:spPr>
        <p:txBody>
          <a:bodyPr>
            <a:normAutofit/>
          </a:bodyPr>
          <a:lstStyle/>
          <a:p>
            <a:pPr algn="l"/>
            <a:endParaRPr lang="nl-NL" sz="12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600441" y="2249158"/>
            <a:ext cx="7772400" cy="37361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nl-NL" sz="1100" dirty="0">
              <a:solidFill>
                <a:srgbClr val="000000"/>
              </a:solidFill>
              <a:latin typeface="Ubuntu" panose="020B050403060203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nl-NL" sz="1300" b="1" i="0" u="none" strike="noStrike" baseline="0" dirty="0" err="1">
                <a:solidFill>
                  <a:srgbClr val="000000"/>
                </a:solidFill>
                <a:latin typeface="Ubuntu" panose="020B0504030602030204" pitchFamily="34" charset="0"/>
              </a:rPr>
              <a:t>Governance</a:t>
            </a:r>
            <a:endParaRPr lang="nl-NL" sz="1300" b="1" dirty="0">
              <a:solidFill>
                <a:srgbClr val="000000"/>
              </a:solidFill>
              <a:latin typeface="Ubuntu" panose="020B0504030602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3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De nieuwe wet schrijft samenwerking met de arbeidsmarktregio voor. Er wordt aan een gewijzigde </a:t>
            </a:r>
            <a:r>
              <a:rPr lang="nl-NL" sz="1300" b="0" i="0" u="none" strike="noStrike" baseline="0" dirty="0" err="1">
                <a:solidFill>
                  <a:srgbClr val="000000"/>
                </a:solidFill>
                <a:latin typeface="Ubuntu" panose="020B0504030602030204" pitchFamily="34" charset="0"/>
              </a:rPr>
              <a:t>governancestructuur</a:t>
            </a:r>
            <a:r>
              <a:rPr lang="nl-NL" sz="13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 gewerkt.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nl-NL" sz="1300" b="1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Inhoud van het programma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NL" sz="13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Er is een programmateam aangesteld, dat werkt aan: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nl-NL" sz="13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Regionale projecten waarin samenwerking tussen de ketenpartners leidend is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nl-NL" sz="13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Actielijnen per ketenpartner </a:t>
            </a:r>
            <a:endParaRPr lang="nl-NL" sz="1300" b="1" i="0" u="none" strike="noStrike" baseline="0" dirty="0">
              <a:solidFill>
                <a:srgbClr val="000000"/>
              </a:solidFill>
              <a:latin typeface="Ubuntu" panose="020B0504030602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300" b="1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Evaluatie en monitoring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3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Adviesbureau Ecorys</a:t>
            </a:r>
            <a:r>
              <a:rPr lang="nl-NL" sz="1300" dirty="0">
                <a:solidFill>
                  <a:srgbClr val="000000"/>
                </a:solidFill>
                <a:latin typeface="Ubuntu" panose="020B0504030602030204" pitchFamily="34" charset="0"/>
              </a:rPr>
              <a:t> bereidt een evaluatieproces en een monitoringsplan voor.</a:t>
            </a:r>
            <a:endParaRPr lang="nl-NL" sz="1300" b="0" i="0" u="none" strike="noStrike" baseline="0" dirty="0">
              <a:solidFill>
                <a:srgbClr val="000000"/>
              </a:solidFill>
              <a:latin typeface="Ubuntu" panose="020B050403060203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nl-NL" sz="1300" b="1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Verdeling van de middelen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300" dirty="0">
                <a:solidFill>
                  <a:srgbClr val="000000"/>
                </a:solidFill>
                <a:latin typeface="Ubuntu" panose="020B0504030602030204" pitchFamily="34" charset="0"/>
              </a:rPr>
              <a:t>Adviesbureau Ecorys </a:t>
            </a:r>
            <a:r>
              <a:rPr lang="nl-NL" sz="13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werkt aan een voorstel voor een verdeelsleutel per ketenpartnergroep (VO/MBO/W&amp;I/Doorstroompunten). </a:t>
            </a:r>
            <a:endParaRPr lang="nl-NL" sz="1300" b="1" i="0" u="none" strike="noStrike" baseline="0" dirty="0">
              <a:solidFill>
                <a:srgbClr val="000000"/>
              </a:solidFill>
              <a:latin typeface="Ubuntu" panose="020B050403060203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nl-NL" sz="1300" b="1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Samenwerkingsafspraken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l-NL" sz="13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Q1 2025 worden werksessies georganiseerd met alle ketenpartners (Doorstroompunt, W&amp;I, MBO en PROVSO) om te komen tot concrete regionale samenwerkingsafspraken. Alle MBO-instellingen, PRO/VSO-schoolbesturen, vertegenwoordigers van de verschillende clustergemeenten en </a:t>
            </a:r>
            <a:r>
              <a:rPr lang="nl-NL" sz="1300" b="0" i="0" u="none" strike="noStrike" baseline="0" dirty="0" err="1">
                <a:solidFill>
                  <a:srgbClr val="000000"/>
                </a:solidFill>
                <a:latin typeface="Ubuntu" panose="020B0504030602030204" pitchFamily="34" charset="0"/>
              </a:rPr>
              <a:t>subregio’s</a:t>
            </a:r>
            <a:r>
              <a:rPr lang="nl-NL" sz="13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 worden hierbij betrokken. </a:t>
            </a:r>
            <a:endParaRPr lang="nl-NL" sz="1300" dirty="0">
              <a:latin typeface="Ubuntu" panose="020B0504030602030204" pitchFamily="34" charset="0"/>
            </a:endParaRPr>
          </a:p>
          <a:p>
            <a:pPr algn="l"/>
            <a:endParaRPr lang="nl-NL" sz="1200" dirty="0">
              <a:latin typeface="Ubuntu" panose="020B0504030602030204" pitchFamily="34" charset="0"/>
            </a:endParaRPr>
          </a:p>
          <a:p>
            <a:pPr algn="l"/>
            <a:endParaRPr lang="nl-NL" dirty="0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755576" y="2060848"/>
            <a:ext cx="6840760" cy="0"/>
          </a:xfrm>
          <a:prstGeom prst="line">
            <a:avLst/>
          </a:prstGeom>
          <a:ln>
            <a:solidFill>
              <a:srgbClr val="0E78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929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418636"/>
            <a:ext cx="7772400" cy="794519"/>
          </a:xfrm>
        </p:spPr>
        <p:txBody>
          <a:bodyPr anchor="t">
            <a:noAutofit/>
          </a:bodyPr>
          <a:lstStyle/>
          <a:p>
            <a:pPr algn="ctr"/>
            <a:r>
              <a:rPr lang="nl-NL" sz="2800" cap="none" dirty="0">
                <a:solidFill>
                  <a:schemeClr val="tx2">
                    <a:lumMod val="75000"/>
                  </a:schemeClr>
                </a:solidFill>
                <a:latin typeface="Ubuntu" panose="020B0504030602030204" pitchFamily="34" charset="0"/>
              </a:rPr>
              <a:t>Vragen en opmerkingen?</a:t>
            </a:r>
            <a:endParaRPr lang="nl-NL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79104" y="6021288"/>
            <a:ext cx="7776864" cy="648072"/>
          </a:xfrm>
        </p:spPr>
        <p:txBody>
          <a:bodyPr>
            <a:normAutofit/>
          </a:bodyPr>
          <a:lstStyle/>
          <a:p>
            <a:pPr algn="l"/>
            <a:endParaRPr lang="nl-NL" sz="12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589876" y="1929116"/>
            <a:ext cx="7772400" cy="362156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1100" b="0" i="0" u="none" strike="noStrike" baseline="0" dirty="0">
                <a:solidFill>
                  <a:srgbClr val="000000"/>
                </a:solidFill>
                <a:latin typeface="Ubuntu" panose="020B0504030602030204" pitchFamily="34" charset="0"/>
              </a:rPr>
              <a:t>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nl-NL" sz="1100" dirty="0">
              <a:latin typeface="Ubuntu" panose="020B0504030602030204" pitchFamily="34" charset="0"/>
            </a:endParaRPr>
          </a:p>
          <a:p>
            <a:pPr algn="l"/>
            <a:endParaRPr lang="nl-NL" sz="1100" dirty="0">
              <a:latin typeface="Ubuntu" panose="020B0504030602030204" pitchFamily="34" charset="0"/>
            </a:endParaRPr>
          </a:p>
          <a:p>
            <a:pPr algn="l"/>
            <a:endParaRPr lang="nl-NL" sz="1100" dirty="0">
              <a:latin typeface="Ubuntu" panose="020B0504030602030204" pitchFamily="34" charset="0"/>
            </a:endParaRPr>
          </a:p>
          <a:p>
            <a:pPr algn="l"/>
            <a:endParaRPr lang="nl-NL" dirty="0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755576" y="2060848"/>
            <a:ext cx="6840760" cy="0"/>
          </a:xfrm>
          <a:prstGeom prst="line">
            <a:avLst/>
          </a:prstGeom>
          <a:ln>
            <a:solidFill>
              <a:srgbClr val="0E78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fbeelding 4" descr="Geel vraagteken">
            <a:extLst>
              <a:ext uri="{FF2B5EF4-FFF2-40B4-BE49-F238E27FC236}">
                <a16:creationId xmlns:a16="http://schemas.microsoft.com/office/drawing/2014/main" id="{631D3A75-3913-465C-F2C8-BB59B05016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526" y="2571329"/>
            <a:ext cx="4692019" cy="281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862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794519"/>
          </a:xfrm>
        </p:spPr>
        <p:txBody>
          <a:bodyPr anchor="t">
            <a:noAutofit/>
          </a:bodyPr>
          <a:lstStyle/>
          <a:p>
            <a:r>
              <a:rPr lang="nl-NL" sz="3200" cap="none" dirty="0">
                <a:solidFill>
                  <a:schemeClr val="tx2">
                    <a:lumMod val="75000"/>
                  </a:schemeClr>
                </a:solidFill>
                <a:latin typeface="Ubuntu" panose="020B0504030602030204" pitchFamily="34" charset="0"/>
              </a:rPr>
              <a:t>Inhoud presentatie</a:t>
            </a:r>
            <a:endParaRPr lang="nl-NL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79104" y="6021288"/>
            <a:ext cx="7776864" cy="648072"/>
          </a:xfrm>
        </p:spPr>
        <p:txBody>
          <a:bodyPr>
            <a:normAutofit/>
          </a:bodyPr>
          <a:lstStyle/>
          <a:p>
            <a:pPr algn="l"/>
            <a:endParaRPr lang="nl-NL" sz="24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624257" y="2547362"/>
            <a:ext cx="7772400" cy="295232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l-NL" sz="2400" b="0" i="0" dirty="0">
                <a:solidFill>
                  <a:srgbClr val="000000"/>
                </a:solidFill>
                <a:effectLst/>
                <a:latin typeface="Ubuntu" panose="020B0504030602030204" pitchFamily="34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1800" dirty="0">
                <a:latin typeface="Ubuntu" panose="020B0504030602030204" pitchFamily="34" charset="0"/>
              </a:rPr>
              <a:t>Wetsvoorstel ‘Van school naar duurzaam werk’</a:t>
            </a:r>
            <a:endParaRPr lang="nl-NL" sz="1600" dirty="0">
              <a:latin typeface="Ubuntu" panose="020B0504030602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l-NL" sz="1600" dirty="0">
                <a:latin typeface="Ubuntu" panose="020B0504030602030204" pitchFamily="34" charset="0"/>
              </a:rPr>
              <a:t>Doel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l-NL" sz="1600" dirty="0">
                <a:latin typeface="Ubuntu" panose="020B0504030602030204" pitchFamily="34" charset="0"/>
              </a:rPr>
              <a:t>Maatregelen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l-NL" sz="1600" dirty="0">
                <a:latin typeface="Ubuntu" panose="020B0504030602030204" pitchFamily="34" charset="0"/>
              </a:rPr>
              <a:t>Regionaal programma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1800" dirty="0">
                <a:latin typeface="Ubuntu" panose="020B0504030602030204" pitchFamily="34" charset="0"/>
              </a:rPr>
              <a:t>Voortgang uitbreiding taak Doorstroompunt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1800" dirty="0">
                <a:latin typeface="Ubuntu" panose="020B0504030602030204" pitchFamily="34" charset="0"/>
              </a:rPr>
              <a:t>Voortgang totstandkoming regionaal programma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nl-NL" sz="1200" dirty="0">
              <a:latin typeface="Ubuntu" panose="020B0504030602030204" pitchFamily="34" charset="0"/>
            </a:endParaRPr>
          </a:p>
          <a:p>
            <a:endParaRPr lang="nl-NL" sz="3800" dirty="0">
              <a:latin typeface="Ubuntu" panose="020B0504030602030204" pitchFamily="34" charset="0"/>
            </a:endParaRPr>
          </a:p>
          <a:p>
            <a:pPr algn="l"/>
            <a:br>
              <a:rPr lang="nl-NL" sz="1050" dirty="0">
                <a:latin typeface="Ubuntu" panose="020B0504030602030204" pitchFamily="34" charset="0"/>
              </a:rPr>
            </a:br>
            <a:br>
              <a:rPr lang="nl-NL" sz="1050" dirty="0">
                <a:latin typeface="Ubuntu" panose="020B0504030602030204" pitchFamily="34" charset="0"/>
              </a:rPr>
            </a:br>
            <a:endParaRPr lang="nl-NL" sz="1050" dirty="0">
              <a:latin typeface="Ubuntu" panose="020B0504030602030204" pitchFamily="34" charset="0"/>
            </a:endParaRPr>
          </a:p>
        </p:txBody>
      </p:sp>
      <p:cxnSp>
        <p:nvCxnSpPr>
          <p:cNvPr id="10" name="Rechte verbindingslijn 9"/>
          <p:cNvCxnSpPr/>
          <p:nvPr/>
        </p:nvCxnSpPr>
        <p:spPr>
          <a:xfrm>
            <a:off x="971600" y="2430136"/>
            <a:ext cx="6840760" cy="0"/>
          </a:xfrm>
          <a:prstGeom prst="line">
            <a:avLst/>
          </a:prstGeom>
          <a:ln>
            <a:solidFill>
              <a:srgbClr val="0E78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935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16541" y="948198"/>
            <a:ext cx="7772400" cy="794519"/>
          </a:xfrm>
        </p:spPr>
        <p:txBody>
          <a:bodyPr anchor="t">
            <a:noAutofit/>
          </a:bodyPr>
          <a:lstStyle/>
          <a:p>
            <a:r>
              <a:rPr lang="nl-NL" sz="2400" cap="none" dirty="0">
                <a:solidFill>
                  <a:schemeClr val="tx2">
                    <a:lumMod val="75000"/>
                  </a:schemeClr>
                </a:solidFill>
                <a:latin typeface="Ubuntu" panose="020B0504030602030204" pitchFamily="34" charset="0"/>
              </a:rPr>
              <a:t>Percentage nieuwe voortijdig schoolverlaten</a:t>
            </a:r>
            <a:endParaRPr lang="nl-NL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79104" y="6021288"/>
            <a:ext cx="7776864" cy="648072"/>
          </a:xfrm>
        </p:spPr>
        <p:txBody>
          <a:bodyPr>
            <a:normAutofit/>
          </a:bodyPr>
          <a:lstStyle/>
          <a:p>
            <a:pPr algn="l"/>
            <a:endParaRPr lang="nl-NL" sz="24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683568" y="2814506"/>
            <a:ext cx="7772400" cy="33507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nl-NL" sz="1400" b="0" i="0" dirty="0">
              <a:solidFill>
                <a:srgbClr val="000000"/>
              </a:solidFill>
              <a:effectLst/>
              <a:latin typeface="MazzardH"/>
            </a:endParaRPr>
          </a:p>
          <a:p>
            <a:pPr algn="l"/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931399" y="1520190"/>
            <a:ext cx="6840760" cy="0"/>
          </a:xfrm>
          <a:prstGeom prst="line">
            <a:avLst/>
          </a:prstGeom>
          <a:ln>
            <a:solidFill>
              <a:srgbClr val="0E78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Afbeelding 3">
            <a:extLst>
              <a:ext uri="{FF2B5EF4-FFF2-40B4-BE49-F238E27FC236}">
                <a16:creationId xmlns:a16="http://schemas.microsoft.com/office/drawing/2014/main" id="{10401BF9-609B-558C-A428-562AA07ABC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245" y="1622754"/>
            <a:ext cx="7670991" cy="177440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987FDBAA-9EF1-1492-4B01-F079CFA59B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852" y="4112505"/>
            <a:ext cx="7651853" cy="1758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068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794519"/>
          </a:xfrm>
        </p:spPr>
        <p:txBody>
          <a:bodyPr anchor="t">
            <a:noAutofit/>
          </a:bodyPr>
          <a:lstStyle/>
          <a:p>
            <a:r>
              <a:rPr lang="nl-NL" sz="2400" cap="none" dirty="0">
                <a:solidFill>
                  <a:schemeClr val="tx2">
                    <a:lumMod val="75000"/>
                  </a:schemeClr>
                </a:solidFill>
                <a:latin typeface="Ubuntu" panose="020B0504030602030204" pitchFamily="34" charset="0"/>
              </a:rPr>
              <a:t>Percentage voortijdig schoolverlaten</a:t>
            </a:r>
            <a:endParaRPr lang="nl-NL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79104" y="6021288"/>
            <a:ext cx="7776864" cy="648072"/>
          </a:xfrm>
        </p:spPr>
        <p:txBody>
          <a:bodyPr>
            <a:normAutofit/>
          </a:bodyPr>
          <a:lstStyle/>
          <a:p>
            <a:pPr algn="l"/>
            <a:endParaRPr lang="nl-NL" sz="24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683568" y="2814506"/>
            <a:ext cx="7772400" cy="33507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nl-NL" sz="1400" b="0" i="0" dirty="0">
              <a:solidFill>
                <a:srgbClr val="000000"/>
              </a:solidFill>
              <a:effectLst/>
              <a:latin typeface="MazzardH"/>
            </a:endParaRPr>
          </a:p>
          <a:p>
            <a:pPr algn="l"/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931399" y="1520190"/>
            <a:ext cx="6840760" cy="0"/>
          </a:xfrm>
          <a:prstGeom prst="line">
            <a:avLst/>
          </a:prstGeom>
          <a:ln>
            <a:solidFill>
              <a:srgbClr val="0E78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fbeelding 4">
            <a:extLst>
              <a:ext uri="{FF2B5EF4-FFF2-40B4-BE49-F238E27FC236}">
                <a16:creationId xmlns:a16="http://schemas.microsoft.com/office/drawing/2014/main" id="{5C4DB6B4-2DC5-FD48-01B9-348E49213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212" y="1961314"/>
            <a:ext cx="7382647" cy="355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405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05780" y="1394240"/>
            <a:ext cx="7772400" cy="794519"/>
          </a:xfrm>
        </p:spPr>
        <p:txBody>
          <a:bodyPr anchor="t">
            <a:noAutofit/>
          </a:bodyPr>
          <a:lstStyle/>
          <a:p>
            <a:pPr algn="ctr"/>
            <a:r>
              <a:rPr lang="nl-NL" sz="2800" b="0" i="0" cap="none" dirty="0">
                <a:solidFill>
                  <a:schemeClr val="tx2">
                    <a:lumMod val="75000"/>
                  </a:schemeClr>
                </a:solidFill>
                <a:effectLst/>
                <a:latin typeface="Ubuntu" panose="020B0504030602030204" pitchFamily="34" charset="0"/>
              </a:rPr>
              <a:t>Wetsvoorstel ‘Van school naar duurzaam werk’</a:t>
            </a:r>
            <a:br>
              <a:rPr lang="nl-NL" sz="2800" b="0" i="0" cap="none" dirty="0">
                <a:solidFill>
                  <a:schemeClr val="tx2">
                    <a:lumMod val="75000"/>
                  </a:schemeClr>
                </a:solidFill>
                <a:effectLst/>
                <a:latin typeface="Ubuntu" panose="020B0504030602030204" pitchFamily="34" charset="0"/>
              </a:rPr>
            </a:br>
            <a:br>
              <a:rPr lang="nl-NL" sz="2800" b="0" i="0" cap="none" dirty="0">
                <a:solidFill>
                  <a:schemeClr val="tx2">
                    <a:lumMod val="75000"/>
                  </a:schemeClr>
                </a:solidFill>
                <a:effectLst/>
                <a:latin typeface="Ubuntu" panose="020B0504030602030204" pitchFamily="34" charset="0"/>
              </a:rPr>
            </a:br>
            <a:br>
              <a:rPr lang="nl-NL" sz="6000" cap="none" dirty="0">
                <a:latin typeface="Ubuntu" panose="020B0504030602030204" pitchFamily="34" charset="0"/>
              </a:rPr>
            </a:br>
            <a:br>
              <a:rPr lang="nl-NL" sz="6000" cap="none" dirty="0">
                <a:latin typeface="Ubuntu" panose="020B0504030602030204" pitchFamily="34" charset="0"/>
              </a:rPr>
            </a:br>
            <a:endParaRPr lang="nl-NL" sz="6000" cap="none" dirty="0">
              <a:latin typeface="Ubuntu" panose="020B0504030602030204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79104" y="6021288"/>
            <a:ext cx="7776864" cy="648072"/>
          </a:xfrm>
        </p:spPr>
        <p:txBody>
          <a:bodyPr>
            <a:normAutofit/>
          </a:bodyPr>
          <a:lstStyle/>
          <a:p>
            <a:pPr algn="l"/>
            <a:r>
              <a:rPr lang="nl-NL" sz="1400" cap="none" dirty="0">
                <a:latin typeface="Ubuntu" panose="020B0504030602030204" pitchFamily="34" charset="0"/>
              </a:rPr>
              <a:t>.</a:t>
            </a:r>
          </a:p>
          <a:p>
            <a:pPr algn="l"/>
            <a:endParaRPr lang="nl-NL" sz="24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679104" y="2728292"/>
            <a:ext cx="7772400" cy="40130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l-NL" sz="1400" i="0" dirty="0">
                <a:effectLst/>
                <a:latin typeface="Ubuntu" panose="020B0504030602030204" pitchFamily="34" charset="0"/>
              </a:rPr>
              <a:t>Met het wetsvoorstel 'Van school naar duurzaam werk' krijgen scholen, Doorstroompunten en gemeenten (verantwoordelijk voor de uitvoering van de </a:t>
            </a:r>
            <a:r>
              <a:rPr lang="nl-NL" sz="1400" i="1" dirty="0">
                <a:effectLst/>
                <a:latin typeface="Ubuntu" panose="020B0504030602030204" pitchFamily="34" charset="0"/>
              </a:rPr>
              <a:t>Participatiewet</a:t>
            </a:r>
            <a:r>
              <a:rPr lang="nl-NL" sz="1400" i="0" dirty="0">
                <a:effectLst/>
                <a:latin typeface="Ubuntu" panose="020B0504030602030204" pitchFamily="34" charset="0"/>
              </a:rPr>
              <a:t>) meer mogelijkheden om jongeren tot 27 jaar te ondersteunen bij de overgang van school naar werk en het vinden en behouden van werk.</a:t>
            </a:r>
          </a:p>
          <a:p>
            <a:pPr algn="l"/>
            <a:endParaRPr lang="nl-NL" sz="1400" dirty="0">
              <a:latin typeface="Ubuntu" panose="020B0504030602030204" pitchFamily="34" charset="0"/>
            </a:endParaRPr>
          </a:p>
          <a:p>
            <a:pPr algn="l"/>
            <a:r>
              <a:rPr lang="nl-NL" sz="1400" b="1" i="0" dirty="0">
                <a:effectLst/>
                <a:latin typeface="Ubuntu" panose="020B0504030602030204" pitchFamily="34" charset="0"/>
              </a:rPr>
              <a:t>Doel van het wetsvoorstel</a:t>
            </a:r>
          </a:p>
          <a:p>
            <a:pPr algn="l"/>
            <a:r>
              <a:rPr lang="nl-NL" sz="1400" b="0" i="0" dirty="0">
                <a:effectLst/>
                <a:latin typeface="Ubuntu" panose="020B0504030602030204" pitchFamily="34" charset="0"/>
              </a:rPr>
              <a:t>Het doel van dit wetsvoorstel is om jongeren met een afstand tot de arbeidsmarkt de juiste begeleiding en ondersteuning te geven richting economische zelfstandigheid.</a:t>
            </a:r>
          </a:p>
          <a:p>
            <a:pPr algn="l"/>
            <a:endParaRPr lang="nl-NL" sz="1400" u="sng" dirty="0">
              <a:latin typeface="Ubuntu" panose="020B050403060203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/>
            <a:r>
              <a:rPr lang="nl-NL" sz="1400" b="0" i="0" u="sng" dirty="0">
                <a:effectLst/>
                <a:latin typeface="Ubuntu" panose="020B0504030602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 beoogde inwerkingtredingdatum is 1 januari 2026</a:t>
            </a:r>
            <a:endParaRPr lang="nl-NL" sz="1400" b="0" i="0" u="sng" dirty="0">
              <a:effectLst/>
              <a:latin typeface="Ubuntu" panose="020B0504030602030204" pitchFamily="34" charset="0"/>
            </a:endParaRPr>
          </a:p>
          <a:p>
            <a:pPr algn="l"/>
            <a:endParaRPr lang="nl-NL" sz="1400" b="0" i="0" dirty="0">
              <a:effectLst/>
              <a:latin typeface="Ubuntu" panose="020B050403060203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/>
            <a:endParaRPr lang="nl-NL" sz="1400" u="sng" dirty="0">
              <a:latin typeface="Ubuntu" panose="020B050403060203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/>
            <a:br>
              <a:rPr lang="nl-NL" sz="1600" dirty="0">
                <a:latin typeface="Ubuntu" panose="020B0504030602030204" pitchFamily="34" charset="0"/>
              </a:rPr>
            </a:br>
            <a:endParaRPr lang="nl-NL" dirty="0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971600" y="2132856"/>
            <a:ext cx="6840760" cy="0"/>
          </a:xfrm>
          <a:prstGeom prst="line">
            <a:avLst/>
          </a:prstGeom>
          <a:ln>
            <a:solidFill>
              <a:srgbClr val="0E78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79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794519"/>
          </a:xfrm>
        </p:spPr>
        <p:txBody>
          <a:bodyPr anchor="t">
            <a:noAutofit/>
          </a:bodyPr>
          <a:lstStyle/>
          <a:p>
            <a:pPr algn="l"/>
            <a:r>
              <a:rPr lang="nl-NL" sz="2200" b="0" i="0" cap="none" dirty="0">
                <a:solidFill>
                  <a:schemeClr val="tx2">
                    <a:lumMod val="75000"/>
                  </a:schemeClr>
                </a:solidFill>
                <a:effectLst/>
                <a:latin typeface="Ubuntu" panose="020B0504030602030204" pitchFamily="34" charset="0"/>
              </a:rPr>
              <a:t>Het wetsvoorstel bestaat uit 4 samenhangende maatregelen (1)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79104" y="6165304"/>
            <a:ext cx="7776864" cy="648072"/>
          </a:xfrm>
        </p:spPr>
        <p:txBody>
          <a:bodyPr>
            <a:normAutofit/>
          </a:bodyPr>
          <a:lstStyle/>
          <a:p>
            <a:pPr algn="l"/>
            <a:endParaRPr lang="nl-NL" sz="24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505780" y="1772817"/>
            <a:ext cx="7772400" cy="44644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nl-NL" sz="1100" dirty="0">
              <a:latin typeface="Ubuntu" panose="020B0504030602030204" pitchFamily="34" charset="0"/>
            </a:endParaRPr>
          </a:p>
          <a:p>
            <a:pPr algn="l"/>
            <a:endParaRPr lang="nl-NL" sz="1200" b="1" dirty="0">
              <a:latin typeface="Ubuntu" panose="020B0504030602030204" pitchFamily="34" charset="0"/>
            </a:endParaRPr>
          </a:p>
          <a:p>
            <a:pPr algn="l"/>
            <a:endParaRPr lang="nl-NL" sz="1600" b="1" dirty="0">
              <a:latin typeface="Ubuntu" panose="020B0504030602030204" pitchFamily="34" charset="0"/>
            </a:endParaRPr>
          </a:p>
          <a:p>
            <a:pPr algn="l"/>
            <a:endParaRPr lang="nl-NL" sz="1600" b="1" dirty="0">
              <a:latin typeface="Ubuntu" panose="020B0504030602030204" pitchFamily="34" charset="0"/>
            </a:endParaRPr>
          </a:p>
          <a:p>
            <a:pPr algn="l"/>
            <a:endParaRPr lang="nl-NL" sz="1200" b="1" dirty="0">
              <a:latin typeface="Ubuntu" panose="020B0504030602030204" pitchFamily="34" charset="0"/>
            </a:endParaRPr>
          </a:p>
          <a:p>
            <a:pPr algn="l"/>
            <a:endParaRPr lang="nl-NL" sz="1100" b="1" dirty="0">
              <a:latin typeface="Ubuntu" panose="020B0504030602030204" pitchFamily="34" charset="0"/>
            </a:endParaRPr>
          </a:p>
          <a:p>
            <a:pPr algn="l"/>
            <a:endParaRPr lang="nl-NL" sz="1100" dirty="0">
              <a:latin typeface="Ubuntu" panose="020B0504030602030204" pitchFamily="34" charset="0"/>
            </a:endParaRPr>
          </a:p>
          <a:p>
            <a:pPr algn="l"/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971600" y="2204864"/>
            <a:ext cx="6840760" cy="0"/>
          </a:xfrm>
          <a:prstGeom prst="line">
            <a:avLst/>
          </a:prstGeom>
          <a:ln>
            <a:solidFill>
              <a:srgbClr val="0E78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71" b="21712"/>
          <a:stretch/>
        </p:blipFill>
        <p:spPr>
          <a:xfrm>
            <a:off x="-1" y="0"/>
            <a:ext cx="4061467" cy="1520189"/>
          </a:xfrm>
          <a:prstGeom prst="rect">
            <a:avLst/>
          </a:prstGeo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2BCE42A2-1051-748C-5087-7D088B763479}"/>
              </a:ext>
            </a:extLst>
          </p:cNvPr>
          <p:cNvSpPr txBox="1"/>
          <p:nvPr/>
        </p:nvSpPr>
        <p:spPr>
          <a:xfrm>
            <a:off x="897360" y="2556676"/>
            <a:ext cx="7200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nl-NL" b="0" i="0" dirty="0">
              <a:solidFill>
                <a:srgbClr val="163148"/>
              </a:solidFill>
              <a:effectLst/>
              <a:latin typeface="Ubuntu" panose="020B0504030602030204" pitchFamily="34" charset="0"/>
            </a:endParaRPr>
          </a:p>
          <a:p>
            <a:pPr algn="l"/>
            <a:r>
              <a:rPr lang="nl-NL" b="0" i="0" dirty="0">
                <a:effectLst/>
                <a:latin typeface="Ubuntu" panose="020B0504030602030204" pitchFamily="34" charset="0"/>
              </a:rPr>
              <a:t>Doorstroompunten bieden jongeren zonder </a:t>
            </a:r>
            <a:r>
              <a:rPr lang="nl-NL" b="0" i="1" dirty="0">
                <a:effectLst/>
                <a:latin typeface="Ubuntu" panose="020B0504030602030204" pitchFamily="34" charset="0"/>
              </a:rPr>
              <a:t>startkwalificatie</a:t>
            </a:r>
            <a:r>
              <a:rPr lang="nl-NL" b="0" i="0" dirty="0">
                <a:effectLst/>
                <a:latin typeface="Ubuntu" panose="020B0504030602030204" pitchFamily="34" charset="0"/>
              </a:rPr>
              <a:t> tot 27 jaar begeleiding terug naar school of naar werk.</a:t>
            </a:r>
          </a:p>
          <a:p>
            <a:pPr algn="l"/>
            <a:endParaRPr lang="nl-NL" dirty="0">
              <a:latin typeface="Ubuntu" panose="020B0504030602030204" pitchFamily="34" charset="0"/>
            </a:endParaRPr>
          </a:p>
          <a:p>
            <a:pPr algn="l"/>
            <a:r>
              <a:rPr lang="nl-NL" sz="1800" dirty="0">
                <a:latin typeface="Ubuntu" panose="020B0504030602030204" pitchFamily="34" charset="0"/>
              </a:rPr>
              <a:t>Bij begeleiding naar werk kan het Doorstroompunt de gemeente (W&amp;I) verzoeken de ondersteuning voort te zetten.</a:t>
            </a:r>
            <a:endParaRPr lang="nl-NL" b="0" i="0" dirty="0">
              <a:effectLst/>
              <a:latin typeface="Ubuntu" panose="020B0504030602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nl-NL" b="0" i="0" dirty="0">
              <a:solidFill>
                <a:srgbClr val="163148"/>
              </a:solidFill>
              <a:effectLst/>
              <a:latin typeface="Ubuntu" panose="020B0504030602030204" pitchFamily="34" charset="0"/>
            </a:endParaRPr>
          </a:p>
          <a:p>
            <a:pPr algn="l"/>
            <a:endParaRPr lang="nl-NL" b="0" i="0" dirty="0">
              <a:solidFill>
                <a:srgbClr val="163148"/>
              </a:solidFill>
              <a:effectLst/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42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794519"/>
          </a:xfrm>
        </p:spPr>
        <p:txBody>
          <a:bodyPr anchor="t">
            <a:noAutofit/>
          </a:bodyPr>
          <a:lstStyle/>
          <a:p>
            <a:pPr algn="l"/>
            <a:r>
              <a:rPr lang="nl-NL" sz="2200" b="0" i="0" cap="none" dirty="0">
                <a:solidFill>
                  <a:schemeClr val="tx2">
                    <a:lumMod val="75000"/>
                  </a:schemeClr>
                </a:solidFill>
                <a:effectLst/>
                <a:latin typeface="Ubuntu" panose="020B0504030602030204" pitchFamily="34" charset="0"/>
              </a:rPr>
              <a:t>Het wetsvoorstel bestaat uit 4 samenhangende maatregelen (2)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79104" y="6165304"/>
            <a:ext cx="7776864" cy="648072"/>
          </a:xfrm>
        </p:spPr>
        <p:txBody>
          <a:bodyPr>
            <a:normAutofit/>
          </a:bodyPr>
          <a:lstStyle/>
          <a:p>
            <a:pPr algn="l"/>
            <a:endParaRPr lang="nl-NL" sz="24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505780" y="1772817"/>
            <a:ext cx="7772400" cy="44644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nl-NL" sz="1100" dirty="0">
              <a:latin typeface="Ubuntu" panose="020B0504030602030204" pitchFamily="34" charset="0"/>
            </a:endParaRPr>
          </a:p>
          <a:p>
            <a:pPr algn="l"/>
            <a:endParaRPr lang="nl-NL" sz="1200" b="1" dirty="0">
              <a:latin typeface="Ubuntu" panose="020B0504030602030204" pitchFamily="34" charset="0"/>
            </a:endParaRPr>
          </a:p>
          <a:p>
            <a:pPr algn="l"/>
            <a:endParaRPr lang="nl-NL" sz="1600" b="1" dirty="0">
              <a:latin typeface="Ubuntu" panose="020B0504030602030204" pitchFamily="34" charset="0"/>
            </a:endParaRPr>
          </a:p>
          <a:p>
            <a:pPr algn="l"/>
            <a:endParaRPr lang="nl-NL" sz="1600" b="1" dirty="0">
              <a:latin typeface="Ubuntu" panose="020B0504030602030204" pitchFamily="34" charset="0"/>
            </a:endParaRPr>
          </a:p>
          <a:p>
            <a:pPr algn="l"/>
            <a:endParaRPr lang="nl-NL" sz="1200" b="1" dirty="0">
              <a:latin typeface="Ubuntu" panose="020B0504030602030204" pitchFamily="34" charset="0"/>
            </a:endParaRPr>
          </a:p>
          <a:p>
            <a:pPr algn="l"/>
            <a:endParaRPr lang="nl-NL" sz="1100" b="1" dirty="0">
              <a:latin typeface="Ubuntu" panose="020B0504030602030204" pitchFamily="34" charset="0"/>
            </a:endParaRPr>
          </a:p>
          <a:p>
            <a:pPr algn="l"/>
            <a:endParaRPr lang="nl-NL" sz="1100" dirty="0">
              <a:latin typeface="Ubuntu" panose="020B0504030602030204" pitchFamily="34" charset="0"/>
            </a:endParaRPr>
          </a:p>
          <a:p>
            <a:pPr algn="l"/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971600" y="2204864"/>
            <a:ext cx="6840760" cy="0"/>
          </a:xfrm>
          <a:prstGeom prst="line">
            <a:avLst/>
          </a:prstGeom>
          <a:ln>
            <a:solidFill>
              <a:srgbClr val="0E78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71" b="21712"/>
          <a:stretch/>
        </p:blipFill>
        <p:spPr>
          <a:xfrm>
            <a:off x="-1" y="0"/>
            <a:ext cx="4061467" cy="1520189"/>
          </a:xfrm>
          <a:prstGeom prst="rect">
            <a:avLst/>
          </a:prstGeo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2BCE42A2-1051-748C-5087-7D088B763479}"/>
              </a:ext>
            </a:extLst>
          </p:cNvPr>
          <p:cNvSpPr txBox="1"/>
          <p:nvPr/>
        </p:nvSpPr>
        <p:spPr>
          <a:xfrm>
            <a:off x="791580" y="2688585"/>
            <a:ext cx="7200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nl-NL" sz="1800" dirty="0">
                <a:latin typeface="Ubuntu" panose="020B0504030602030204" pitchFamily="34" charset="0"/>
              </a:rPr>
              <a:t>Pro-, vso- en mbo-scholen </a:t>
            </a:r>
            <a:r>
              <a:rPr lang="nl-NL" b="0" i="0" dirty="0">
                <a:solidFill>
                  <a:srgbClr val="163148"/>
                </a:solidFill>
                <a:effectLst/>
                <a:latin typeface="Ubuntu" panose="020B0504030602030204" pitchFamily="34" charset="0"/>
              </a:rPr>
              <a:t>bieden aanvullende loopbaanbegeleiding tijdens het onderwijs en tot een jaar na diplomering, gericht op de overgang naar vervolgonderwijs of werk</a:t>
            </a:r>
            <a:r>
              <a:rPr lang="nl-NL" dirty="0">
                <a:solidFill>
                  <a:srgbClr val="163148"/>
                </a:solidFill>
                <a:latin typeface="Ubuntu" panose="020B0504030602030204" pitchFamily="34" charset="0"/>
              </a:rPr>
              <a:t>.</a:t>
            </a:r>
            <a:endParaRPr lang="nl-NL" b="0" i="0" dirty="0">
              <a:solidFill>
                <a:srgbClr val="163148"/>
              </a:solidFill>
              <a:effectLst/>
              <a:latin typeface="Ubuntu" panose="020B0504030602030204" pitchFamily="34" charset="0"/>
            </a:endParaRPr>
          </a:p>
          <a:p>
            <a:pPr algn="l"/>
            <a:endParaRPr lang="nl-NL" dirty="0">
              <a:solidFill>
                <a:srgbClr val="163148"/>
              </a:solidFill>
              <a:latin typeface="Ubuntu" panose="020B0504030602030204" pitchFamily="34" charset="0"/>
            </a:endParaRPr>
          </a:p>
          <a:p>
            <a:r>
              <a:rPr lang="nl-NL" sz="1800" dirty="0">
                <a:latin typeface="Ubuntu" panose="020B0504030602030204" pitchFamily="34" charset="0"/>
              </a:rPr>
              <a:t>Scholen kunnen de gemeente (W&amp;I) al betrekken als de jongere nog op school zit. </a:t>
            </a:r>
          </a:p>
          <a:p>
            <a:pPr algn="l"/>
            <a:endParaRPr lang="nl-NL" b="0" i="0" dirty="0">
              <a:solidFill>
                <a:srgbClr val="163148"/>
              </a:solidFill>
              <a:effectLst/>
              <a:latin typeface="Ubuntu" panose="020B0504030602030204" pitchFamily="34" charset="0"/>
            </a:endParaRPr>
          </a:p>
          <a:p>
            <a:pPr algn="l"/>
            <a:endParaRPr lang="nl-NL" b="0" i="0" dirty="0">
              <a:solidFill>
                <a:srgbClr val="163148"/>
              </a:solidFill>
              <a:effectLst/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157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794519"/>
          </a:xfrm>
        </p:spPr>
        <p:txBody>
          <a:bodyPr anchor="t">
            <a:noAutofit/>
          </a:bodyPr>
          <a:lstStyle/>
          <a:p>
            <a:pPr algn="l"/>
            <a:r>
              <a:rPr lang="nl-NL" sz="2200" b="0" i="0" cap="none" dirty="0">
                <a:solidFill>
                  <a:schemeClr val="tx2">
                    <a:lumMod val="75000"/>
                  </a:schemeClr>
                </a:solidFill>
                <a:effectLst/>
                <a:latin typeface="Ubuntu" panose="020B0504030602030204" pitchFamily="34" charset="0"/>
              </a:rPr>
              <a:t>Het wetsvoorstel bestaat uit 4 samenhangende maatregelen (3)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79104" y="6165304"/>
            <a:ext cx="7776864" cy="648072"/>
          </a:xfrm>
        </p:spPr>
        <p:txBody>
          <a:bodyPr>
            <a:normAutofit/>
          </a:bodyPr>
          <a:lstStyle/>
          <a:p>
            <a:pPr algn="l"/>
            <a:endParaRPr lang="nl-NL" sz="24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505780" y="1772817"/>
            <a:ext cx="7772400" cy="44644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nl-NL" sz="1100" dirty="0">
              <a:latin typeface="Ubuntu" panose="020B0504030602030204" pitchFamily="34" charset="0"/>
            </a:endParaRPr>
          </a:p>
          <a:p>
            <a:pPr algn="l"/>
            <a:endParaRPr lang="nl-NL" sz="1200" b="1" dirty="0">
              <a:latin typeface="Ubuntu" panose="020B0504030602030204" pitchFamily="34" charset="0"/>
            </a:endParaRPr>
          </a:p>
          <a:p>
            <a:pPr algn="l"/>
            <a:endParaRPr lang="nl-NL" sz="1600" b="1" dirty="0">
              <a:latin typeface="Ubuntu" panose="020B0504030602030204" pitchFamily="34" charset="0"/>
            </a:endParaRPr>
          </a:p>
          <a:p>
            <a:pPr algn="l"/>
            <a:endParaRPr lang="nl-NL" sz="1600" b="1" dirty="0">
              <a:latin typeface="Ubuntu" panose="020B0504030602030204" pitchFamily="34" charset="0"/>
            </a:endParaRPr>
          </a:p>
          <a:p>
            <a:pPr algn="l"/>
            <a:endParaRPr lang="nl-NL" sz="1200" b="1" dirty="0">
              <a:latin typeface="Ubuntu" panose="020B0504030602030204" pitchFamily="34" charset="0"/>
            </a:endParaRPr>
          </a:p>
          <a:p>
            <a:pPr algn="l"/>
            <a:endParaRPr lang="nl-NL" sz="1100" b="1" dirty="0">
              <a:latin typeface="Ubuntu" panose="020B0504030602030204" pitchFamily="34" charset="0"/>
            </a:endParaRPr>
          </a:p>
          <a:p>
            <a:pPr algn="l"/>
            <a:endParaRPr lang="nl-NL" sz="1100" dirty="0">
              <a:latin typeface="Ubuntu" panose="020B0504030602030204" pitchFamily="34" charset="0"/>
            </a:endParaRPr>
          </a:p>
          <a:p>
            <a:pPr algn="l"/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971600" y="2204864"/>
            <a:ext cx="6840760" cy="0"/>
          </a:xfrm>
          <a:prstGeom prst="line">
            <a:avLst/>
          </a:prstGeom>
          <a:ln>
            <a:solidFill>
              <a:srgbClr val="0E78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71" b="21712"/>
          <a:stretch/>
        </p:blipFill>
        <p:spPr>
          <a:xfrm>
            <a:off x="-1" y="0"/>
            <a:ext cx="4061467" cy="1520189"/>
          </a:xfrm>
          <a:prstGeom prst="rect">
            <a:avLst/>
          </a:prstGeo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2BCE42A2-1051-748C-5087-7D088B763479}"/>
              </a:ext>
            </a:extLst>
          </p:cNvPr>
          <p:cNvSpPr txBox="1"/>
          <p:nvPr/>
        </p:nvSpPr>
        <p:spPr>
          <a:xfrm>
            <a:off x="897360" y="2556676"/>
            <a:ext cx="72008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endParaRPr lang="nl-NL" b="0" i="0" dirty="0">
              <a:solidFill>
                <a:srgbClr val="163148"/>
              </a:solidFill>
              <a:effectLst/>
              <a:latin typeface="Ubuntu" panose="020B0504030602030204" pitchFamily="34" charset="0"/>
            </a:endParaRPr>
          </a:p>
          <a:p>
            <a:pPr algn="l"/>
            <a:r>
              <a:rPr lang="nl-NL" b="0" i="0" dirty="0">
                <a:solidFill>
                  <a:srgbClr val="163148"/>
                </a:solidFill>
                <a:effectLst/>
                <a:latin typeface="Ubuntu" panose="020B0504030602030204" pitchFamily="34" charset="0"/>
              </a:rPr>
              <a:t>Gemeenten bieden jongeren tot 27 jaar meer preventieve en passende ondersteuning terug naar school, naar werk of een combinatie van beide</a:t>
            </a:r>
            <a:r>
              <a:rPr lang="nl-NL" dirty="0">
                <a:solidFill>
                  <a:srgbClr val="163148"/>
                </a:solidFill>
                <a:latin typeface="Ubuntu" panose="020B0504030602030204" pitchFamily="34" charset="0"/>
              </a:rPr>
              <a:t>.</a:t>
            </a:r>
            <a:endParaRPr lang="nl-NL" b="0" i="0" dirty="0">
              <a:solidFill>
                <a:srgbClr val="163148"/>
              </a:solidFill>
              <a:effectLst/>
              <a:latin typeface="Ubuntu" panose="020B0504030602030204" pitchFamily="34" charset="0"/>
            </a:endParaRPr>
          </a:p>
          <a:p>
            <a:pPr algn="l"/>
            <a:endParaRPr lang="nl-NL" dirty="0">
              <a:solidFill>
                <a:srgbClr val="163148"/>
              </a:solidFill>
              <a:latin typeface="Ubuntu" panose="020B0504030602030204" pitchFamily="34" charset="0"/>
            </a:endParaRPr>
          </a:p>
          <a:p>
            <a:r>
              <a:rPr lang="nl-NL" sz="1800" dirty="0">
                <a:latin typeface="Ubuntu" panose="020B0504030602030204" pitchFamily="34" charset="0"/>
              </a:rPr>
              <a:t>Op verzoek van de pro-, vso- of mbo-school óf op verzoek van een student afkomstig van een hogeschool of universiteit kunnen gemeenten al tijdens de schooltijd betrokken worden bij de begeleiding van jongeren naar werk.</a:t>
            </a:r>
          </a:p>
          <a:p>
            <a:pPr algn="l"/>
            <a:endParaRPr lang="nl-NL" b="0" i="0" dirty="0">
              <a:solidFill>
                <a:srgbClr val="163148"/>
              </a:solidFill>
              <a:effectLst/>
              <a:latin typeface="Ubuntu" panose="020B0504030602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nl-NL" b="0" i="0" dirty="0">
              <a:solidFill>
                <a:srgbClr val="163148"/>
              </a:solidFill>
              <a:effectLst/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229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794519"/>
          </a:xfrm>
        </p:spPr>
        <p:txBody>
          <a:bodyPr anchor="t">
            <a:noAutofit/>
          </a:bodyPr>
          <a:lstStyle/>
          <a:p>
            <a:pPr algn="l"/>
            <a:r>
              <a:rPr lang="nl-NL" sz="2200" b="0" i="0" cap="none" dirty="0">
                <a:solidFill>
                  <a:schemeClr val="tx2">
                    <a:lumMod val="75000"/>
                  </a:schemeClr>
                </a:solidFill>
                <a:effectLst/>
                <a:latin typeface="Ubuntu" panose="020B0504030602030204" pitchFamily="34" charset="0"/>
              </a:rPr>
              <a:t>Het wetsvoorstel bestaat uit 4 samenhangende maatregelen (4)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79104" y="6165304"/>
            <a:ext cx="7776864" cy="648072"/>
          </a:xfrm>
        </p:spPr>
        <p:txBody>
          <a:bodyPr>
            <a:normAutofit/>
          </a:bodyPr>
          <a:lstStyle/>
          <a:p>
            <a:pPr algn="l"/>
            <a:endParaRPr lang="nl-NL" sz="24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505780" y="1772817"/>
            <a:ext cx="7772400" cy="44644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nl-NL" sz="1100" dirty="0">
              <a:latin typeface="Ubuntu" panose="020B0504030602030204" pitchFamily="34" charset="0"/>
            </a:endParaRPr>
          </a:p>
          <a:p>
            <a:pPr algn="l"/>
            <a:endParaRPr lang="nl-NL" sz="1200" b="1" dirty="0">
              <a:latin typeface="Ubuntu" panose="020B0504030602030204" pitchFamily="34" charset="0"/>
            </a:endParaRPr>
          </a:p>
          <a:p>
            <a:pPr algn="l"/>
            <a:endParaRPr lang="nl-NL" sz="1600" b="1" dirty="0">
              <a:latin typeface="Ubuntu" panose="020B0504030602030204" pitchFamily="34" charset="0"/>
            </a:endParaRPr>
          </a:p>
          <a:p>
            <a:pPr algn="l"/>
            <a:endParaRPr lang="nl-NL" sz="1600" b="1" dirty="0">
              <a:latin typeface="Ubuntu" panose="020B0504030602030204" pitchFamily="34" charset="0"/>
            </a:endParaRPr>
          </a:p>
          <a:p>
            <a:pPr algn="l"/>
            <a:endParaRPr lang="nl-NL" sz="1200" b="1" dirty="0">
              <a:latin typeface="Ubuntu" panose="020B0504030602030204" pitchFamily="34" charset="0"/>
            </a:endParaRPr>
          </a:p>
          <a:p>
            <a:pPr algn="l"/>
            <a:endParaRPr lang="nl-NL" sz="1100" b="1" dirty="0">
              <a:latin typeface="Ubuntu" panose="020B0504030602030204" pitchFamily="34" charset="0"/>
            </a:endParaRPr>
          </a:p>
          <a:p>
            <a:pPr algn="l"/>
            <a:endParaRPr lang="nl-NL" sz="1100" dirty="0">
              <a:latin typeface="Ubuntu" panose="020B0504030602030204" pitchFamily="34" charset="0"/>
            </a:endParaRPr>
          </a:p>
          <a:p>
            <a:pPr algn="l"/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971600" y="2204864"/>
            <a:ext cx="6840760" cy="0"/>
          </a:xfrm>
          <a:prstGeom prst="line">
            <a:avLst/>
          </a:prstGeom>
          <a:ln>
            <a:solidFill>
              <a:srgbClr val="0E78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71" b="21712"/>
          <a:stretch/>
        </p:blipFill>
        <p:spPr>
          <a:xfrm>
            <a:off x="-1" y="0"/>
            <a:ext cx="4061467" cy="1520189"/>
          </a:xfrm>
          <a:prstGeom prst="rect">
            <a:avLst/>
          </a:prstGeo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2BCE42A2-1051-748C-5087-7D088B763479}"/>
              </a:ext>
            </a:extLst>
          </p:cNvPr>
          <p:cNvSpPr txBox="1"/>
          <p:nvPr/>
        </p:nvSpPr>
        <p:spPr>
          <a:xfrm>
            <a:off x="897360" y="2556676"/>
            <a:ext cx="72008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nl-NL" sz="1800" dirty="0">
                <a:latin typeface="Ubuntu" panose="020B0504030602030204" pitchFamily="34" charset="0"/>
              </a:rPr>
              <a:t>Aanvullend op de eigen taken komt er in de Doorstroompuntregio (Rijnmond) een gezamenlijk regionaal programma.</a:t>
            </a:r>
          </a:p>
          <a:p>
            <a:pPr algn="l"/>
            <a:endParaRPr lang="nl-NL" sz="1800" dirty="0">
              <a:latin typeface="Ubuntu" panose="020B0504030602030204" pitchFamily="34" charset="0"/>
            </a:endParaRPr>
          </a:p>
          <a:p>
            <a:pPr algn="l"/>
            <a:r>
              <a:rPr lang="nl-NL" sz="1800" dirty="0">
                <a:latin typeface="Ubuntu" panose="020B0504030602030204" pitchFamily="34" charset="0"/>
              </a:rPr>
              <a:t>Dit als stimulans voor het maken van samenwerkingsafspraken en het nemen van aanvullende maatregelen passend bij de regionale situatie. 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nl-NL" b="0" i="0" dirty="0">
              <a:solidFill>
                <a:srgbClr val="163148"/>
              </a:solidFill>
              <a:effectLst/>
              <a:latin typeface="source-sans-3"/>
            </a:endParaRPr>
          </a:p>
        </p:txBody>
      </p:sp>
    </p:spTree>
    <p:extLst>
      <p:ext uri="{BB962C8B-B14F-4D97-AF65-F5344CB8AC3E}">
        <p14:creationId xmlns:p14="http://schemas.microsoft.com/office/powerpoint/2010/main" val="3415048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eel">
  <a:themeElements>
    <a:clrScheme name="Aangepast 15">
      <a:dk1>
        <a:srgbClr val="000000"/>
      </a:dk1>
      <a:lt1>
        <a:srgbClr val="FFFFFF"/>
      </a:lt1>
      <a:dk2>
        <a:srgbClr val="0E7857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e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fed229-23ae-4c4c-98f4-dcfa80d31c9c">
      <Terms xmlns="http://schemas.microsoft.com/office/infopath/2007/PartnerControls"/>
    </lcf76f155ced4ddcb4097134ff3c332f>
    <TaxCatchAll xmlns="d0dfb6fd-a10a-4320-8508-556907368e5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381326F9918A46805518029E05408E" ma:contentTypeVersion="17" ma:contentTypeDescription="Een nieuw document maken." ma:contentTypeScope="" ma:versionID="55ab2c255c81ce8bad783943f75a514c">
  <xsd:schema xmlns:xsd="http://www.w3.org/2001/XMLSchema" xmlns:xs="http://www.w3.org/2001/XMLSchema" xmlns:p="http://schemas.microsoft.com/office/2006/metadata/properties" xmlns:ns2="7ffed229-23ae-4c4c-98f4-dcfa80d31c9c" xmlns:ns3="d0dfb6fd-a10a-4320-8508-556907368e50" targetNamespace="http://schemas.microsoft.com/office/2006/metadata/properties" ma:root="true" ma:fieldsID="b7fc724f3e3909a12f13d0422a97db1c" ns2:_="" ns3:_="">
    <xsd:import namespace="7ffed229-23ae-4c4c-98f4-dcfa80d31c9c"/>
    <xsd:import namespace="d0dfb6fd-a10a-4320-8508-556907368e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fed229-23ae-4c4c-98f4-dcfa80d31c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f06903de-c481-4a94-87ca-a5b03e1099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dfb6fd-a10a-4320-8508-556907368e5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cba6ce2-d2e6-424e-84e7-2427db5f2680}" ma:internalName="TaxCatchAll" ma:showField="CatchAllData" ma:web="d0dfb6fd-a10a-4320-8508-556907368e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0531D0-149E-4F34-B84F-E5D140EDBE24}">
  <ds:schemaRefs>
    <ds:schemaRef ds:uri="http://schemas.microsoft.com/office/2006/metadata/properties"/>
    <ds:schemaRef ds:uri="http://schemas.microsoft.com/office/infopath/2007/PartnerControls"/>
    <ds:schemaRef ds:uri="7ffed229-23ae-4c4c-98f4-dcfa80d31c9c"/>
    <ds:schemaRef ds:uri="d0dfb6fd-a10a-4320-8508-556907368e50"/>
  </ds:schemaRefs>
</ds:datastoreItem>
</file>

<file path=customXml/itemProps2.xml><?xml version="1.0" encoding="utf-8"?>
<ds:datastoreItem xmlns:ds="http://schemas.openxmlformats.org/officeDocument/2006/customXml" ds:itemID="{17AB96DC-86E4-4779-AB8E-45581C204A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B1F172-389A-4258-9ACA-732AFAC205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fed229-23ae-4c4c-98f4-dcfa80d31c9c"/>
    <ds:schemaRef ds:uri="d0dfb6fd-a10a-4320-8508-556907368e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3333</TotalTime>
  <Words>950</Words>
  <Application>Microsoft Office PowerPoint</Application>
  <PresentationFormat>Diavoorstelling (4:3)</PresentationFormat>
  <Paragraphs>143</Paragraphs>
  <Slides>11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Calibri</vt:lpstr>
      <vt:lpstr>MazzardH</vt:lpstr>
      <vt:lpstr>source-sans-3</vt:lpstr>
      <vt:lpstr>Ubuntu</vt:lpstr>
      <vt:lpstr>Essentieel</vt:lpstr>
      <vt:lpstr>  </vt:lpstr>
      <vt:lpstr>Inhoud presentatie</vt:lpstr>
      <vt:lpstr>Percentage nieuwe voortijdig schoolverlaten</vt:lpstr>
      <vt:lpstr>Percentage voortijdig schoolverlaten</vt:lpstr>
      <vt:lpstr>Wetsvoorstel ‘Van school naar duurzaam werk’    </vt:lpstr>
      <vt:lpstr>Het wetsvoorstel bestaat uit 4 samenhangende maatregelen (1)</vt:lpstr>
      <vt:lpstr>Het wetsvoorstel bestaat uit 4 samenhangende maatregelen (2)</vt:lpstr>
      <vt:lpstr>Het wetsvoorstel bestaat uit 4 samenhangende maatregelen (3)</vt:lpstr>
      <vt:lpstr>Het wetsvoorstel bestaat uit 4 samenhangende maatregelen (4)</vt:lpstr>
      <vt:lpstr>Voortgang totstandkoming nieuwe programma</vt:lpstr>
      <vt:lpstr>Vragen en opmerkingen?</vt:lpstr>
    </vt:vector>
  </TitlesOfParts>
  <Company>Gemeente Vlaardingen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Administrator</dc:creator>
  <cp:lastModifiedBy>Karin van der Velden</cp:lastModifiedBy>
  <cp:revision>25</cp:revision>
  <dcterms:created xsi:type="dcterms:W3CDTF">2020-02-04T10:09:14Z</dcterms:created>
  <dcterms:modified xsi:type="dcterms:W3CDTF">2025-01-14T14:03:09Z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0x01010064381326F9918A46805518029E05408E</vt:lpwstr>
  </property>
  <property fmtid="{D5CDD505-2E9C-101B-9397-08002B2CF9AE}" pid="3" name="MediaServiceImageTags">
    <vt:lpwstr/>
  </property>
</Properties>
</file>